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313" r:id="rId3"/>
    <p:sldId id="262" r:id="rId4"/>
    <p:sldId id="315" r:id="rId5"/>
    <p:sldId id="316" r:id="rId6"/>
    <p:sldId id="314" r:id="rId7"/>
    <p:sldId id="318" r:id="rId8"/>
    <p:sldId id="305" r:id="rId9"/>
    <p:sldId id="301" r:id="rId10"/>
    <p:sldId id="308" r:id="rId11"/>
    <p:sldId id="329" r:id="rId12"/>
    <p:sldId id="331" r:id="rId13"/>
    <p:sldId id="332" r:id="rId14"/>
    <p:sldId id="319" r:id="rId15"/>
    <p:sldId id="287" r:id="rId16"/>
    <p:sldId id="311" r:id="rId17"/>
    <p:sldId id="31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706" autoAdjust="0"/>
  </p:normalViewPr>
  <p:slideViewPr>
    <p:cSldViewPr>
      <p:cViewPr varScale="1">
        <p:scale>
          <a:sx n="65" d="100"/>
          <a:sy n="65" d="100"/>
        </p:scale>
        <p:origin x="135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3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microsoft.com/office/2007/relationships/hdphoto" Target="../media/hdphoto2.wdp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22.png"/><Relationship Id="rId5" Type="http://schemas.openxmlformats.org/officeDocument/2006/relationships/image" Target="../media/image9.gif"/><Relationship Id="rId10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5.wdp"/><Relationship Id="rId4" Type="http://schemas.openxmlformats.org/officeDocument/2006/relationships/image" Target="../media/image8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5" Type="http://schemas.openxmlformats.org/officeDocument/2006/relationships/image" Target="../media/image26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sus\Pictures\bai mau\nospin_1-l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3384" r="5191" b="2904"/>
          <a:stretch/>
        </p:blipFill>
        <p:spPr bwMode="auto">
          <a:xfrm>
            <a:off x="5257800" y="1066800"/>
            <a:ext cx="2490480" cy="25453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81000" y="1066800"/>
            <a:ext cx="6365544" cy="1143000"/>
          </a:xfrm>
        </p:spPr>
        <p:txBody>
          <a:bodyPr>
            <a:noAutofit/>
          </a:bodyPr>
          <a:lstStyle/>
          <a:p>
            <a:r>
              <a:rPr lang="en-US" sz="3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HỆ THỐNG KINH, VĨ TUYẾN </a:t>
            </a:r>
            <a:r>
              <a:rPr lang="en-US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TỌA ĐỘ ĐỊA LÍ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1: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6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606" y="1676400"/>
            <a:ext cx="291599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1.2,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tọa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B, C, D.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Tọa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độ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lí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80</a:t>
            </a:r>
            <a:r>
              <a:rPr kumimoji="0" lang="pt-BR" altLang="en-US" sz="1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A   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40</a:t>
            </a:r>
            <a:r>
              <a:rPr kumimoji="0" lang="pt-BR" altLang="en-US" sz="1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endParaRPr kumimoji="0" lang="pt-B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2" name="Picture 31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98750"/>
            <a:ext cx="3321902" cy="307044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45672"/>
            <a:ext cx="1506026" cy="102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62" y="1295400"/>
            <a:ext cx="1770655" cy="187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4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ãy ghi tọa độ địa lí của các điểm A, B, C trên bản đồ hình 12? Địa lí 6  trang 17 - Địa lí 6 (Trang 15 - 17 SGK)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28600"/>
            <a:ext cx="888999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50875" y="160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4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ChangeArrowheads="1"/>
          </p:cNvSpPr>
          <p:nvPr/>
        </p:nvSpPr>
        <p:spPr bwMode="auto">
          <a:xfrm>
            <a:off x="457200" y="1676400"/>
            <a:ext cx="3276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tọa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A, B, C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:  </a:t>
            </a:r>
          </a:p>
          <a:p>
            <a:pPr>
              <a:buFontTx/>
              <a:buNone/>
            </a:pPr>
            <a:r>
              <a:rPr lang="en-US" altLang="vi-VN" sz="2000" b="1" dirty="0">
                <a:solidFill>
                  <a:srgbClr val="0000FF"/>
                </a:solidFill>
                <a:latin typeface=".VnTime" panose="020B7200000000000000" pitchFamily="34" charset="0"/>
              </a:rPr>
              <a:t>  </a:t>
            </a:r>
          </a:p>
        </p:txBody>
      </p:sp>
      <p:pic>
        <p:nvPicPr>
          <p:cNvPr id="24579" name="Picture 19" descr="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18"/>
          <p:cNvSpPr>
            <a:spLocks noChangeArrowheads="1"/>
          </p:cNvSpPr>
          <p:nvPr/>
        </p:nvSpPr>
        <p:spPr bwMode="auto">
          <a:xfrm>
            <a:off x="0" y="533400"/>
            <a:ext cx="3935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NHỎ</a:t>
            </a:r>
            <a:endParaRPr lang="en-US" altLang="vi-VN" sz="2400" dirty="0">
              <a:latin typeface="Calibri" panose="020F0502020204030204" pitchFamily="34" charset="0"/>
            </a:endParaRPr>
          </a:p>
        </p:txBody>
      </p:sp>
      <p:sp>
        <p:nvSpPr>
          <p:cNvPr id="24581" name="TextBox 17"/>
          <p:cNvSpPr txBox="1">
            <a:spLocks noChangeArrowheads="1"/>
          </p:cNvSpPr>
          <p:nvPr/>
        </p:nvSpPr>
        <p:spPr bwMode="auto">
          <a:xfrm>
            <a:off x="7696200" y="2895600"/>
            <a:ext cx="457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582" name="TextBox 25"/>
          <p:cNvSpPr txBox="1">
            <a:spLocks noChangeArrowheads="1"/>
          </p:cNvSpPr>
          <p:nvPr/>
        </p:nvSpPr>
        <p:spPr bwMode="auto">
          <a:xfrm>
            <a:off x="5791200" y="2895600"/>
            <a:ext cx="457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4583" name="TextBox 26"/>
          <p:cNvSpPr txBox="1">
            <a:spLocks noChangeArrowheads="1"/>
          </p:cNvSpPr>
          <p:nvPr/>
        </p:nvSpPr>
        <p:spPr bwMode="auto">
          <a:xfrm>
            <a:off x="7696200" y="3962400"/>
            <a:ext cx="457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0141726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ChangeArrowheads="1"/>
          </p:cNvSpPr>
          <p:nvPr/>
        </p:nvSpPr>
        <p:spPr bwMode="auto">
          <a:xfrm>
            <a:off x="0" y="1066800"/>
            <a:ext cx="3733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tọa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FontTx/>
              <a:buNone/>
            </a:pPr>
            <a:r>
              <a:rPr lang="en-US" altLang="vi-VN" sz="2000" b="1" dirty="0">
                <a:solidFill>
                  <a:srgbClr val="0000FF"/>
                </a:solidFill>
                <a:latin typeface=".VnTime" panose="020B7200000000000000" pitchFamily="34" charset="0"/>
              </a:rPr>
              <a:t>  </a:t>
            </a:r>
          </a:p>
        </p:txBody>
      </p:sp>
      <p:pic>
        <p:nvPicPr>
          <p:cNvPr id="25603" name="Picture 19" descr="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18"/>
          <p:cNvSpPr>
            <a:spLocks noChangeArrowheads="1"/>
          </p:cNvSpPr>
          <p:nvPr/>
        </p:nvSpPr>
        <p:spPr bwMode="auto">
          <a:xfrm>
            <a:off x="0" y="533400"/>
            <a:ext cx="39301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NHỎ</a:t>
            </a:r>
            <a:endParaRPr lang="en-US" altLang="vi-VN" sz="2400" dirty="0">
              <a:latin typeface="Calibri" panose="020F0502020204030204" pitchFamily="34" charset="0"/>
            </a:endParaRPr>
          </a:p>
        </p:txBody>
      </p:sp>
      <p:sp>
        <p:nvSpPr>
          <p:cNvPr id="2560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graphicFrame>
        <p:nvGraphicFramePr>
          <p:cNvPr id="25606" name="Object 1"/>
          <p:cNvGraphicFramePr>
            <a:graphicFrameLocks noChangeAspect="1"/>
          </p:cNvGraphicFramePr>
          <p:nvPr/>
        </p:nvGraphicFramePr>
        <p:xfrm>
          <a:off x="460375" y="2362200"/>
          <a:ext cx="12906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4" imgW="825500" imgH="482600" progId="Equation.3">
                  <p:embed/>
                </p:oleObj>
              </mc:Choice>
              <mc:Fallback>
                <p:oleObj name="Equation" r:id="rId4" imgW="825500" imgH="482600" progId="Equation.3">
                  <p:embed/>
                  <p:pic>
                    <p:nvPicPr>
                      <p:cNvPr id="2560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" y="2362200"/>
                        <a:ext cx="129063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graphicFrame>
        <p:nvGraphicFramePr>
          <p:cNvPr id="25608" name="Object 3"/>
          <p:cNvGraphicFramePr>
            <a:graphicFrameLocks noChangeAspect="1"/>
          </p:cNvGraphicFramePr>
          <p:nvPr/>
        </p:nvGraphicFramePr>
        <p:xfrm>
          <a:off x="381000" y="3657600"/>
          <a:ext cx="12906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6" imgW="825500" imgH="482600" progId="Equation.3">
                  <p:embed/>
                </p:oleObj>
              </mc:Choice>
              <mc:Fallback>
                <p:oleObj name="Equation" r:id="rId6" imgW="825500" imgH="482600" progId="Equation.3">
                  <p:embed/>
                  <p:pic>
                    <p:nvPicPr>
                      <p:cNvPr id="2560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657600"/>
                        <a:ext cx="129063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89852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086996" y="1219200"/>
            <a:ext cx="4731164" cy="2514600"/>
          </a:xfrm>
          <a:prstGeom prst="wedgeRoundRectCallout">
            <a:avLst>
              <a:gd name="adj1" fmla="val 22491"/>
              <a:gd name="adj2" fmla="val 7990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494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1619531"/>
            <a:ext cx="3352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1.3, 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</a:t>
            </a:r>
            <a:r>
              <a:rPr lang="vi-VN" sz="23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 đặc điểm lưới kinh, vĩ tuyến của hình </a:t>
            </a:r>
            <a:endParaRPr lang="en-US" sz="2300" b="1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1.3b. 1.3c. </a:t>
            </a:r>
            <a:endParaRPr lang="vi-VN" sz="23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91000" y="1255455"/>
            <a:ext cx="464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- 1.3b: </a:t>
            </a:r>
            <a:r>
              <a:rPr lang="en-US" altLang="en-US" sz="2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thẳng cách đều nhau.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tròn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đều nhau.</a:t>
            </a:r>
            <a:endParaRPr lang="en-US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- 1.3c: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cong cách đều nhau. Vĩ tuyến cũng là những đường cong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đều nhau. Kinh tuyến gốc và vĩ tuyến gốc là đường thẳng vuông góc với nhau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Lưới kinh vĩ tuyến của bản đồ thế giới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33600" y="4038600"/>
            <a:ext cx="4683267" cy="2421892"/>
            <a:chOff x="3101207" y="4131307"/>
            <a:chExt cx="3942664" cy="1840325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207" y="4131308"/>
              <a:ext cx="1981200" cy="1840324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4131307"/>
              <a:ext cx="1862271" cy="1840325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63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609600" y="1642913"/>
            <a:ext cx="6629399" cy="3014763"/>
          </a:xfrm>
          <a:prstGeom prst="wedgeRoundRectCallout">
            <a:avLst>
              <a:gd name="adj1" fmla="val 47907"/>
              <a:gd name="adj2" fmla="val 8462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0" y="1752600"/>
            <a:ext cx="62483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Lưới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kinh vĩ tuyến của bản đồ thế giới với phép chiếu đồ hình trụ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thẳng song song cách đều nhau. </a:t>
            </a:r>
            <a:endParaRPr lang="en-US" sz="2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tuyến cũng là những đường thẳng song song và cách đều nhau. </a:t>
            </a:r>
            <a:endParaRPr lang="en-US" sz="2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kinh, vĩ tuyến vuông góc với nhau.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Lưới kinh vĩ tuyến của bản đồ thế giới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2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828800"/>
            <a:ext cx="4474760" cy="1752600"/>
          </a:xfrm>
          <a:prstGeom prst="wedgeRoundRectCallout">
            <a:avLst>
              <a:gd name="adj1" fmla="val 23909"/>
              <a:gd name="adj2" fmla="val 830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16001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20574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1.4 </a:t>
            </a:r>
            <a:r>
              <a:rPr lang="en-US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trên bản đồ các vĩ tuyến vòng cực Bắc và vòng cực Nam, chí tuyến Bắc và chí tuyến Nam</a:t>
            </a:r>
            <a:r>
              <a:rPr lang="vi-V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24400" y="2057400"/>
            <a:ext cx="396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66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33’B,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Nam: 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66</a:t>
            </a:r>
            <a:r>
              <a:rPr lang="en-US" sz="2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33’N.</a:t>
            </a:r>
          </a:p>
          <a:p>
            <a:pPr algn="just"/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 23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27’B,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Nam: 23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27’N. 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24" y="3909190"/>
            <a:ext cx="4522576" cy="272021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4683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905000"/>
            <a:ext cx="4474760" cy="1752600"/>
          </a:xfrm>
          <a:prstGeom prst="wedgeRoundRectCallout">
            <a:avLst>
              <a:gd name="adj1" fmla="val 23909"/>
              <a:gd name="adj2" fmla="val 830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16001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2184737"/>
            <a:ext cx="30755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1.4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tọa độ địa lí của các điểm A, B, C, D.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24" y="3909190"/>
            <a:ext cx="4522576" cy="272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18" y="1981200"/>
            <a:ext cx="1311788" cy="160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715" y="1981200"/>
            <a:ext cx="1373605" cy="162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55098" y="113362"/>
            <a:ext cx="1036837" cy="105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4" grpId="0" animBg="1"/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0665" y="4687077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7113" y="3666421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87956" y="2575368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6400" y="2057400"/>
            <a:ext cx="594360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984202" y="87390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240" y="400691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882758" y="122025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6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84152" y="515074"/>
            <a:ext cx="1676400" cy="616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5800" y="13335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CHƯƠNG 1. BẢN ĐỒ - PHƯƠNG TIỆN THỂ HIỆN</a:t>
            </a:r>
          </a:p>
          <a:p>
            <a:r>
              <a:rPr lang="vi-V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BỀ MẶT TRÁI ĐẤT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1. HỆ THỐNG KINH, VĨ TUYẾN VÀ TỌA ĐỘ ĐỊA LÍ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62340" y="2751618"/>
            <a:ext cx="7377948" cy="78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HỆ THỐNG KINH, VĨ TUYẾN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035640" y="3709320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TỌA ĐỘ ĐỊA LÍ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017705" y="4821336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LƯỚI KINH, VĨ TUYẾN CỦA BẢN ĐỒ THẾ GIỚI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07769" y="2200275"/>
            <a:ext cx="8102831" cy="4420507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 Same Side Corner Rectangle 41"/>
          <p:cNvSpPr/>
          <p:nvPr/>
        </p:nvSpPr>
        <p:spPr>
          <a:xfrm rot="5400000">
            <a:off x="389849" y="2678725"/>
            <a:ext cx="672560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320951" y="3722186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4135" y="2743199"/>
            <a:ext cx="1125065" cy="677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94135" y="3691281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342274" y="4734768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6200" y="4825412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8" name="Content Placeholder 3"/>
          <p:cNvSpPr>
            <a:spLocks noGrp="1"/>
          </p:cNvSpPr>
          <p:nvPr>
            <p:ph idx="1"/>
          </p:nvPr>
        </p:nvSpPr>
        <p:spPr>
          <a:xfrm>
            <a:off x="345127" y="235146"/>
            <a:ext cx="7458111" cy="792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HÌNH THÀNH KIẾN THỨC</a:t>
            </a:r>
            <a:endParaRPr lang="en-US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0" grpId="0" animBg="1"/>
      <p:bldP spid="20" grpId="0"/>
      <p:bldP spid="26" grpId="0"/>
      <p:bldP spid="27" grpId="0"/>
      <p:bldP spid="21" grpId="0"/>
      <p:bldP spid="37" grpId="0" animBg="1"/>
      <p:bldP spid="42" grpId="0" animBg="1"/>
      <p:bldP spid="43" grpId="0" animBg="1"/>
      <p:bldP spid="44" grpId="0"/>
      <p:bldP spid="45" grpId="0"/>
      <p:bldP spid="46" grpId="0" animBg="1"/>
      <p:bldP spid="47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344" y="1018309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4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và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trên quả Địa cầu kinh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000" b="1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371600"/>
            <a:ext cx="4474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3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các đường nối liền 2 điểm cực Bắc và Nam.</a:t>
            </a:r>
          </a:p>
          <a:p>
            <a:pPr algn="just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là kinh tuyến 0</a:t>
            </a:r>
            <a:r>
              <a:rPr lang="vi-VN" sz="22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 đi qua đài thiên văn Grin-uýt (thủ đô Luân Đôn - nước Anh</a:t>
            </a:r>
            <a:r>
              <a:rPr lang="vi-VN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199"/>
            <a:ext cx="3650752" cy="309508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4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trên quả Địa cầu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 tuyến Tây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463695"/>
            <a:ext cx="4474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3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bên phải kinh tuyến gốc là kinh tuyến Đông. </a:t>
            </a:r>
            <a:endParaRPr lang="en-US" sz="23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3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bên trái kinh tuyến gốc là kinh tuyến Tây.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199"/>
            <a:ext cx="3650752" cy="309508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5275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879432" y="4456519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446491" y="1473200"/>
            <a:ext cx="6716308" cy="3833743"/>
          </a:xfrm>
          <a:prstGeom prst="wedgeRoundRectCallout">
            <a:avLst>
              <a:gd name="adj1" fmla="val 48041"/>
              <a:gd name="adj2" fmla="val 7095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28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489946" y="1689779"/>
            <a:ext cx="662939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300" b="1" dirty="0">
                <a:latin typeface="Cambria" panose="02040503050406030204" pitchFamily="18" charset="0"/>
                <a:ea typeface="Cambria" panose="02040503050406030204" pitchFamily="18" charset="0"/>
              </a:rPr>
              <a:t>Kinh tuyến là các đường nối liền 2 điểm cực Bắc và Nam.</a:t>
            </a:r>
            <a:endParaRPr lang="en-US" sz="23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Kinh </a:t>
            </a:r>
            <a:r>
              <a:rPr lang="nl-NL" sz="23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là kinh tuyến 0</a:t>
            </a:r>
            <a:r>
              <a:rPr lang="nl-NL" sz="23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nl-NL" sz="2300" b="1" dirty="0">
                <a:latin typeface="Cambria" panose="02040503050406030204" pitchFamily="18" charset="0"/>
                <a:ea typeface="Cambria" panose="02040503050406030204" pitchFamily="18" charset="0"/>
              </a:rPr>
              <a:t> đi qua đài thiên văn Grin-uýt (thủ đô Luân Đôn - nước </a:t>
            </a:r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Anh).</a:t>
            </a:r>
          </a:p>
          <a:p>
            <a:pPr algn="just"/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Kinh </a:t>
            </a:r>
            <a:r>
              <a:rPr lang="nl-NL" sz="23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bên phải kinh tuyến gốc là kinh tuyến Đông. </a:t>
            </a:r>
            <a:endParaRPr lang="nl-NL" sz="23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Kinh </a:t>
            </a:r>
            <a:r>
              <a:rPr lang="nl-NL" sz="23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bên trái kinh tuyến gốc là kinh tuyến Tây</a:t>
            </a:r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957" y="228600"/>
            <a:ext cx="1018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27091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và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trên quả Địa cầu vĩ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ctr"/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371600"/>
            <a:ext cx="4474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các vòng tròn bao quanh qủa Địa Cầu, song song với đường Xích đạo.</a:t>
            </a:r>
          </a:p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là đường vĩ tuyến lớn nhất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(đường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Xích Đạo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199"/>
            <a:ext cx="3650752" cy="309508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79660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và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trên quả Địa cầu vĩ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ctr"/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463695"/>
            <a:ext cx="447476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en-US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3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tuyến nằm từ xích đạo đến cực Bắc là vĩ tuyến Bắc.</a:t>
            </a:r>
            <a:endParaRPr lang="en-US" sz="23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3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tuyến nằm từ xích đạo đến cực Nam là vĩ tuyến Nam.</a:t>
            </a:r>
            <a:endParaRPr lang="vi-VN" sz="23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199"/>
            <a:ext cx="3650752" cy="309508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0791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92673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2538612"/>
          </a:xfrm>
          <a:prstGeom prst="wedgeRoundRectCallout">
            <a:avLst>
              <a:gd name="adj1" fmla="val 23497"/>
              <a:gd name="adj2" fmla="val 7317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099" y="1371600"/>
            <a:ext cx="30027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9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9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1.1,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 </a:t>
            </a:r>
            <a:r>
              <a:rPr lang="vi-VN" sz="19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 </a:t>
            </a:r>
            <a:r>
              <a:rPr lang="vi-VN" sz="19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Tây được xác định như thế nào? Nêu ý nghĩa của hệ thống kinh vĩ tuyến.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219200"/>
            <a:ext cx="4474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và kinh tuyến 180</a:t>
            </a:r>
            <a:r>
              <a:rPr lang="vi-VN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chia Trái Đất làm 2 nửa cầu Đông và Tây.</a:t>
            </a:r>
          </a:p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chia Trái Đất làm 2 nửa cầu Bắc và Nam.</a:t>
            </a:r>
          </a:p>
          <a:p>
            <a:pPr algn="just"/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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Ý nghĩa: dựa vào hệ thống kinh, vĩ tuyến giúp ta xác định được vị trí của tất cả các địa điểm trên thế giới.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73745"/>
            <a:ext cx="3505200" cy="2826541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0473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446490" y="1642913"/>
            <a:ext cx="6792509" cy="3462487"/>
          </a:xfrm>
          <a:prstGeom prst="wedgeRoundRectCallout">
            <a:avLst>
              <a:gd name="adj1" fmla="val 48041"/>
              <a:gd name="adj2" fmla="val 7095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28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533400" y="1828800"/>
            <a:ext cx="66293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400" b="1" dirty="0">
                <a:latin typeface="Cambria" panose="02040503050406030204" pitchFamily="18" charset="0"/>
                <a:ea typeface="Cambria" panose="02040503050406030204" pitchFamily="18" charset="0"/>
              </a:rPr>
              <a:t>Vĩ tuyến là các vòng tròn bao quanh qủa Địa Cầu, song song với đường Xích đạo.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Vĩ </a:t>
            </a:r>
            <a:r>
              <a:rPr lang="pt-BR" sz="24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là đường vĩ tuyến lớn nhất 0</a:t>
            </a:r>
            <a:r>
              <a:rPr lang="pt-BR" sz="24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pt-B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(đường Xích </a:t>
            </a:r>
            <a:r>
              <a:rPr lang="pt-BR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Đạo).</a:t>
            </a:r>
          </a:p>
          <a:p>
            <a:pPr algn="just"/>
            <a:r>
              <a:rPr lang="pt-BR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Vĩ </a:t>
            </a:r>
            <a:r>
              <a:rPr lang="pt-BR" sz="24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từ xích đạo đến cực Bắc là vĩ tuyến Bắc</a:t>
            </a:r>
            <a:r>
              <a:rPr lang="pt-BR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pt-BR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Vĩ </a:t>
            </a:r>
            <a:r>
              <a:rPr lang="pt-BR" sz="24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từ xích đạo đến cực Nam là vĩ tuyến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957" y="228600"/>
            <a:ext cx="1018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6711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989</Words>
  <Application>Microsoft Office PowerPoint</Application>
  <PresentationFormat>On-screen Show (4:3)</PresentationFormat>
  <Paragraphs>110</Paragraphs>
  <Slides>17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.VnTime</vt:lpstr>
      <vt:lpstr>Arial</vt:lpstr>
      <vt:lpstr>Calibri</vt:lpstr>
      <vt:lpstr>Cambria</vt:lpstr>
      <vt:lpstr>Times New Roman</vt:lpstr>
      <vt:lpstr>Wingdings</vt:lpstr>
      <vt:lpstr>Office Theme</vt:lpstr>
      <vt:lpstr>Equation</vt:lpstr>
      <vt:lpstr>HỆ THỐNG KINH, VĨ TUYẾN  VÀ TỌA ĐỘ ĐỊA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BAO THY</cp:lastModifiedBy>
  <cp:revision>106</cp:revision>
  <dcterms:created xsi:type="dcterms:W3CDTF">2016-02-15T14:28:12Z</dcterms:created>
  <dcterms:modified xsi:type="dcterms:W3CDTF">2021-08-22T13:24:25Z</dcterms:modified>
</cp:coreProperties>
</file>